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273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658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618d0153df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618d0153df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18d0153d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18d0153d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20832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18d0153df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18d0153df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18d0153df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18d0153df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18d0153df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618d0153df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6186d9abb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6186d9abb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18d0153df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18d0153df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618d0153df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618d0153df_0_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s://ai.2035.university/&amp;post=-48351502_2459&amp;cc_key=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61408" y="78152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Остров 10-22</a:t>
            </a: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297410" y="3562788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Федоров Д.А.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Зам. директора политехнического института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по техническому творчеству студентов</a:t>
            </a:r>
            <a:endParaRPr lang="ru-RU"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3">
            <a:alphaModFix/>
          </a:blip>
          <a:srcRect l="22967" t="31578" r="20767" b="38291"/>
          <a:stretch/>
        </p:blipFill>
        <p:spPr>
          <a:xfrm>
            <a:off x="9243400" y="664550"/>
            <a:ext cx="2087225" cy="1195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 rotWithShape="1">
          <a:blip r:embed="rId4">
            <a:alphaModFix/>
          </a:blip>
          <a:srcRect l="12520" t="12779" r="6652" b="30675"/>
          <a:stretch/>
        </p:blipFill>
        <p:spPr>
          <a:xfrm>
            <a:off x="311700" y="2012675"/>
            <a:ext cx="2185648" cy="1614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 rotWithShape="1">
          <a:blip r:embed="rId5">
            <a:alphaModFix/>
          </a:blip>
          <a:srcRect l="3861" t="19259" r="67619" b="39436"/>
          <a:stretch/>
        </p:blipFill>
        <p:spPr>
          <a:xfrm>
            <a:off x="7094050" y="1958412"/>
            <a:ext cx="1651275" cy="172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/>
              <a:t>Боль!? Желание мотивированного студента</a:t>
            </a:r>
            <a:r>
              <a:rPr lang="ru"/>
              <a:t>						</a:t>
            </a:r>
            <a:endParaRPr/>
          </a:p>
        </p:txBody>
      </p:sp>
      <p:sp>
        <p:nvSpPr>
          <p:cNvPr id="75" name="Google Shape;75;p1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322900" cy="3760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ru" sz="2200" b="1" dirty="0"/>
              <a:t>Учиться в сильной группе</a:t>
            </a:r>
            <a:r>
              <a:rPr lang="ru" sz="2200" dirty="0"/>
              <a:t> заряженных одногруппников! </a:t>
            </a:r>
            <a:r>
              <a:rPr lang="ru" sz="2200" i="1" dirty="0"/>
              <a:t>Как объединиться для взаимообучения?</a:t>
            </a:r>
            <a:endParaRPr sz="2200" i="1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ru" sz="2200" b="1" dirty="0"/>
              <a:t>Доступ в лабораторий</a:t>
            </a:r>
            <a:r>
              <a:rPr lang="ru" sz="2200" dirty="0"/>
              <a:t> известных брендов или просто лабораторию. </a:t>
            </a:r>
            <a:r>
              <a:rPr lang="ru" sz="2200" i="1" dirty="0"/>
              <a:t>Как занять себя и вторую половину дня?</a:t>
            </a:r>
            <a:endParaRPr sz="2200" i="1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ru" sz="2200" b="1" dirty="0"/>
              <a:t>Актуальные программы обучения</a:t>
            </a:r>
            <a:r>
              <a:rPr lang="ru" sz="2200" dirty="0"/>
              <a:t> соответствующие мировым трендам. </a:t>
            </a:r>
            <a:r>
              <a:rPr lang="ru" sz="2200" i="1" dirty="0"/>
              <a:t>Как не отстать?</a:t>
            </a:r>
            <a:endParaRPr sz="2200" i="1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ru" sz="2200" b="1" dirty="0"/>
              <a:t>Вебинары и онлайн курсы</a:t>
            </a:r>
            <a:r>
              <a:rPr lang="ru" sz="2200" dirty="0"/>
              <a:t> удобнее - </a:t>
            </a:r>
            <a:r>
              <a:rPr lang="ru" sz="2200" i="1" dirty="0"/>
              <a:t>конкуренты преподавателю или союзники?</a:t>
            </a:r>
            <a:endParaRPr sz="2200" i="1" dirty="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-"/>
            </a:pPr>
            <a:r>
              <a:rPr lang="ru" sz="2200" b="1" dirty="0"/>
              <a:t>Индивидуальная траектория </a:t>
            </a:r>
            <a:r>
              <a:rPr lang="ru" sz="2200" b="1" dirty="0" smtClean="0"/>
              <a:t>обучения</a:t>
            </a:r>
            <a:r>
              <a:rPr lang="ru" sz="2200" dirty="0" smtClean="0"/>
              <a:t> </a:t>
            </a:r>
            <a:r>
              <a:rPr lang="ru" sz="2200" dirty="0"/>
              <a:t>самоактуализация,</a:t>
            </a:r>
            <a:r>
              <a:rPr lang="ru" sz="2200" i="1" dirty="0"/>
              <a:t> а есть ли выбор?</a:t>
            </a:r>
            <a:endParaRPr sz="2200" i="1" dirty="0"/>
          </a:p>
          <a:p>
            <a:pPr marL="4572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dirty="0"/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l="12520" t="12779" r="6652" b="30675"/>
          <a:stretch/>
        </p:blipFill>
        <p:spPr>
          <a:xfrm>
            <a:off x="0" y="1329375"/>
            <a:ext cx="813052" cy="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3">
            <a:alphaModFix/>
          </a:blip>
          <a:srcRect l="12520" t="12779" r="6652" b="30675"/>
          <a:stretch/>
        </p:blipFill>
        <p:spPr>
          <a:xfrm>
            <a:off x="0" y="2065700"/>
            <a:ext cx="813052" cy="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5"/>
          <p:cNvPicPr preferRelativeResize="0"/>
          <p:nvPr/>
        </p:nvPicPr>
        <p:blipFill rotWithShape="1">
          <a:blip r:embed="rId3">
            <a:alphaModFix/>
          </a:blip>
          <a:srcRect l="12520" t="12779" r="6652" b="30675"/>
          <a:stretch/>
        </p:blipFill>
        <p:spPr>
          <a:xfrm>
            <a:off x="0" y="2802025"/>
            <a:ext cx="813052" cy="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5"/>
          <p:cNvPicPr preferRelativeResize="0"/>
          <p:nvPr/>
        </p:nvPicPr>
        <p:blipFill rotWithShape="1">
          <a:blip r:embed="rId3">
            <a:alphaModFix/>
          </a:blip>
          <a:srcRect l="12520" t="12779" r="6652" b="30675"/>
          <a:stretch/>
        </p:blipFill>
        <p:spPr>
          <a:xfrm>
            <a:off x="0" y="3599413"/>
            <a:ext cx="813052" cy="572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/>
          </a:blip>
          <a:srcRect l="12520" t="12779" r="6652" b="30675"/>
          <a:stretch/>
        </p:blipFill>
        <p:spPr>
          <a:xfrm>
            <a:off x="0" y="4396800"/>
            <a:ext cx="813052" cy="5727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415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000" b="1">
                <a:highlight>
                  <a:srgbClr val="FFFFFF"/>
                </a:highlight>
              </a:rPr>
              <a:t>Индивидуальные траектории обучения при поддержке “ИИ” </a:t>
            </a:r>
            <a:endParaRPr b="1"/>
          </a:p>
        </p:txBody>
      </p:sp>
      <p:sp>
        <p:nvSpPr>
          <p:cNvPr id="86" name="Google Shape;86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Ежедневный пересмотр участниками следующего шага развития!</a:t>
            </a:r>
            <a:endParaRPr sz="20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Система формирования траекторий обучения учитывала: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1)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выбор человеком трека развития - роль 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(с предоставлением рекомендации по выбору трека);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2)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аукцион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, через который человек выражал своими «поинтами»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желание участвовать в конкретном мероприятии;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3)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систему рекомендаций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, которая с учетом цифрового следа диагностики и прохождения мероприятий предыдущих дней всеми участниками давала рекомендации по выбору мероприятий; </a:t>
            </a:r>
            <a:endParaRPr sz="20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4)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распределение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 по мероприятиям </a:t>
            </a:r>
            <a:r>
              <a:rPr lang="ru" sz="2000" b="1">
                <a:solidFill>
                  <a:schemeClr val="dk1"/>
                </a:solidFill>
                <a:highlight>
                  <a:srgbClr val="FFFFFF"/>
                </a:highlight>
              </a:rPr>
              <a:t>в условиях ограниченного количества мест</a:t>
            </a: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</a:rPr>
              <a:t> в помещениях на основе функции максимальной полезности для всего сообщества.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3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000000"/>
                </a:solidFill>
              </a:rPr>
              <a:t>Межуниверситетский проект «Искусственный интеллект»</a:t>
            </a:r>
            <a:endParaRPr sz="240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7"/>
          <p:cNvSpPr txBox="1">
            <a:spLocks noGrp="1"/>
          </p:cNvSpPr>
          <p:nvPr>
            <p:ph type="body" idx="1"/>
          </p:nvPr>
        </p:nvSpPr>
        <p:spPr>
          <a:xfrm>
            <a:off x="411100" y="1152475"/>
            <a:ext cx="4794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2000" b="1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Студентам и сотрудникам СурГУ:</a:t>
            </a:r>
            <a:endParaRPr sz="2000" b="1">
              <a:solidFill>
                <a:srgbClr val="000000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imes New Roman"/>
              <a:buAutoNum type="arabicPeriod"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Для получения рекомендаций надо пройти диагностику на платформе Университета 20.35, </a:t>
            </a:r>
            <a:r>
              <a:rPr lang="ru" sz="2000">
                <a:solidFill>
                  <a:srgbClr val="2A5885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https://ai.2035.university/</a:t>
            </a:r>
            <a:endParaRPr sz="2000">
              <a:solidFill>
                <a:srgbClr val="2A5885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885"/>
              </a:buClr>
              <a:buSzPts val="2000"/>
              <a:buFont typeface="Times New Roman"/>
              <a:buAutoNum type="arabicPeriod"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Получить бесплатный доступ к онлайн-курсам!</a:t>
            </a:r>
            <a:endParaRPr sz="20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885"/>
              </a:buClr>
              <a:buSzPts val="2000"/>
              <a:buFont typeface="Times New Roman"/>
              <a:buAutoNum type="arabicPeriod"/>
            </a:pPr>
            <a:r>
              <a:rPr lang="ru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Пул курсов будет обновляться и дополняться, в том числе, с помощью анализа данных, полученных после прохождения выбранных курсов.</a:t>
            </a:r>
            <a:endParaRPr sz="20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2900" y="832400"/>
            <a:ext cx="4311100" cy="431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893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200">
                <a:solidFill>
                  <a:schemeClr val="dk2"/>
                </a:solidFill>
              </a:rPr>
              <a:t>Актуальные программы обучения соответствующие мировым трендам, индивидуальная траектория обучения</a:t>
            </a:r>
            <a:endParaRPr sz="2200"/>
          </a:p>
        </p:txBody>
      </p:sp>
      <p:sp>
        <p:nvSpPr>
          <p:cNvPr id="99" name="Google Shape;99;p18"/>
          <p:cNvSpPr txBox="1">
            <a:spLocks noGrp="1"/>
          </p:cNvSpPr>
          <p:nvPr>
            <p:ph type="body" idx="1"/>
          </p:nvPr>
        </p:nvSpPr>
        <p:spPr>
          <a:xfrm>
            <a:off x="311700" y="1499925"/>
            <a:ext cx="8520600" cy="306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Сложная, но решаемая задача!</a:t>
            </a:r>
            <a:endParaRPr/>
          </a:p>
          <a:p>
            <a:pPr marL="457200" lvl="0" indent="-342900" algn="l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Международная олимпиада в сфере информационных технологий “IT planeta” - проход в финал, 2019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Международная интернет-олимпиада по информатике - 2 место, 2018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ru"/>
              <a:t>Чемпионат мира по программированию - финал УРФО, 2017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/>
              <a:t>РФ: например команда СурГУ сейчас участвует в самом большом Хакатоне страны “Цифровой прорыв”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900" b="1">
                <a:solidFill>
                  <a:schemeClr val="dk2"/>
                </a:solidFill>
              </a:rPr>
              <a:t>“Остров 10-22 не даёт знания, вы их сами берёте! Но, это не точно”</a:t>
            </a:r>
            <a:endParaRPr sz="1900" b="1"/>
          </a:p>
        </p:txBody>
      </p:sp>
      <p:sp>
        <p:nvSpPr>
          <p:cNvPr id="105" name="Google Shape;105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918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Большие данные 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Машинное обучение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Семантический анализ текста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Компьютерное зрение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Построение адаптивных онлайн-курсов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Инструменты по сбору цифрового следа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Цифровая трансформация вуза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Управление основанное на данных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ru"/>
              <a:t>...</a:t>
            </a:r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2975" y="1152475"/>
            <a:ext cx="3991025" cy="39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222222"/>
                </a:solidFill>
                <a:highlight>
                  <a:srgbClr val="FFFFFF"/>
                </a:highlight>
              </a:rPr>
              <a:t>Назначение лаборатории технического творчества</a:t>
            </a:r>
            <a:endParaRPr sz="2400"/>
          </a:p>
        </p:txBody>
      </p:sp>
      <p:sp>
        <p:nvSpPr>
          <p:cNvPr id="112" name="Google Shape;112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200">
                <a:solidFill>
                  <a:srgbClr val="222222"/>
                </a:solidFill>
                <a:highlight>
                  <a:srgbClr val="FFFFFF"/>
                </a:highlight>
              </a:rPr>
              <a:t>1. Возможность воплотить свою идею и довести её до стадии продукта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200">
                <a:solidFill>
                  <a:srgbClr val="222222"/>
                </a:solidFill>
                <a:highlight>
                  <a:srgbClr val="FFFFFF"/>
                </a:highlight>
              </a:rPr>
              <a:t>2. Место для творчества, технологический коворкинг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2200">
                <a:solidFill>
                  <a:srgbClr val="222222"/>
                </a:solidFill>
                <a:highlight>
                  <a:srgbClr val="FFFFFF"/>
                </a:highlight>
              </a:rPr>
              <a:t>3. Образовательная среда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200">
                <a:solidFill>
                  <a:srgbClr val="222222"/>
                </a:solidFill>
                <a:highlight>
                  <a:srgbClr val="FFFFFF"/>
                </a:highlight>
              </a:rPr>
              <a:t>СурГУ имеет большой интеллектуальный потенциал в лице студентов, молодых ученых и преподавателей.</a:t>
            </a:r>
            <a:endParaRPr sz="2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1"/>
          <p:cNvSpPr txBox="1">
            <a:spLocks noGrp="1"/>
          </p:cNvSpPr>
          <p:nvPr>
            <p:ph type="ctrTitle"/>
          </p:nvPr>
        </p:nvSpPr>
        <p:spPr>
          <a:xfrm>
            <a:off x="311708" y="32850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Лаборатория технического творчества СурГУ</a:t>
            </a:r>
            <a:endParaRPr/>
          </a:p>
        </p:txBody>
      </p:sp>
      <p:sp>
        <p:nvSpPr>
          <p:cNvPr id="118" name="Google Shape;118;p21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1"/>
              <a:t>Другие названия: Центр прототипирования, ФАБЛАБ</a:t>
            </a:r>
            <a:endParaRPr sz="2400" i="1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i="1"/>
              <a:t>Центр научно-технического творчества СурГУ</a:t>
            </a:r>
            <a:endParaRPr sz="2400" i="1"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196906"/>
            <a:ext cx="9144000" cy="29465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2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71750"/>
            <a:ext cx="6206432" cy="349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8" y="0"/>
            <a:ext cx="4572006" cy="2571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06425" y="2519975"/>
            <a:ext cx="3021100" cy="302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0"/>
            <a:ext cx="4543425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400</Words>
  <Application>Microsoft Office PowerPoint</Application>
  <PresentationFormat>Экран (16:9)</PresentationFormat>
  <Paragraphs>46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Simple Light</vt:lpstr>
      <vt:lpstr>Остров 10-22</vt:lpstr>
      <vt:lpstr>Боль!? Желание мотивированного студента      </vt:lpstr>
      <vt:lpstr>Индивидуальные траектории обучения при поддержке “ИИ” </vt:lpstr>
      <vt:lpstr>Межуниверситетский проект «Искусственный интеллект» </vt:lpstr>
      <vt:lpstr>Актуальные программы обучения соответствующие мировым трендам, индивидуальная траектория обучения</vt:lpstr>
      <vt:lpstr>“Остров 10-22 не даёт знания, вы их сами берёте! Но, это не точно”</vt:lpstr>
      <vt:lpstr>Назначение лаборатории технического творчества</vt:lpstr>
      <vt:lpstr>Лаборатория технического творчества СурГУ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Остров 10-22</dc:title>
  <dc:creator>Дмитрий Федоров</dc:creator>
  <cp:lastModifiedBy>User</cp:lastModifiedBy>
  <cp:revision>4</cp:revision>
  <dcterms:modified xsi:type="dcterms:W3CDTF">2019-09-27T12:48:13Z</dcterms:modified>
</cp:coreProperties>
</file>